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86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4630400" cy="8229600"/>
  <p:notesSz cx="8229600" cy="14630400"/>
  <p:embeddedFontLst>
    <p:embeddedFont>
      <p:font typeface="Sora Semi Bold" charset="0"/>
      <p:regular r:id="rId7"/>
    </p:embeddedFont>
    <p:embeddedFont>
      <p:font typeface="Verdana" pitchFamily="34" charset="0"/>
      <p:regular r:id="rId8"/>
      <p:bold r:id="rId9"/>
      <p:italic r:id="rId10"/>
      <p:boldItalic r:id="rId11"/>
    </p:embeddedFont>
    <p:embeddedFont>
      <p:font typeface="Sora Light" charset="0"/>
      <p:regular r:id="rId12"/>
    </p:embeddedFont>
    <p:embeddedFont>
      <p:font typeface="Consolas" pitchFamily="49" charset="0"/>
      <p:regular r:id="rId13"/>
      <p:bold r:id="rId14"/>
      <p:italic r:id="rId15"/>
      <p:boldItalic r:id="rId16"/>
    </p:embeddedFont>
    <p:embeddedFont>
      <p:font typeface="Calibri" pitchFamily="34" charset="0"/>
      <p:regular r:id="rId17"/>
      <p:bold r:id="rId18"/>
      <p:italic r:id="rId19"/>
      <p:boldItalic r:id="rId20"/>
    </p:embeddedFont>
    <p:embeddedFont>
      <p:font typeface="Wingdings 2" pitchFamily="18" charset="2"/>
      <p:regular r:id="rId21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11"/>
    <p:restoredTop sz="94610"/>
  </p:normalViewPr>
  <p:slideViewPr>
    <p:cSldViewPr snapToGrid="0" snapToObjects="1">
      <p:cViewPr varScale="1">
        <p:scale>
          <a:sx n="56" d="100"/>
          <a:sy n="56" d="100"/>
        </p:scale>
        <p:origin x="-584" y="-72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15.fntdata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23" Type="http://schemas.openxmlformats.org/officeDocument/2006/relationships/viewProps" Target="viewProps.xml"/><Relationship Id="rId10" Type="http://schemas.openxmlformats.org/officeDocument/2006/relationships/font" Target="fonts/font4.fntdata"/><Relationship Id="rId19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487681" y="395021"/>
            <a:ext cx="13651288" cy="7436183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69755" y="520994"/>
            <a:ext cx="13290894" cy="3730752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155802" y="2184247"/>
            <a:ext cx="12435840" cy="2194560"/>
          </a:xfrm>
        </p:spPr>
        <p:txBody>
          <a:bodyPr lIns="65311" rIns="65311" bIns="65311"/>
          <a:lstStyle>
            <a:lvl1pPr algn="r">
              <a:defRPr sz="64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1155802" y="4422038"/>
            <a:ext cx="12435840" cy="1097280"/>
          </a:xfrm>
        </p:spPr>
        <p:txBody>
          <a:bodyPr lIns="261244" tIns="0"/>
          <a:lstStyle>
            <a:lvl1pPr marL="52249" indent="0" algn="r">
              <a:spcBef>
                <a:spcPts val="0"/>
              </a:spcBef>
              <a:buNone/>
              <a:defRPr sz="2900">
                <a:solidFill>
                  <a:schemeClr val="bg2">
                    <a:shade val="25000"/>
                  </a:schemeClr>
                </a:solidFill>
              </a:defRPr>
            </a:lvl1pPr>
            <a:lvl2pPr marL="653110" indent="0" algn="ctr">
              <a:buNone/>
            </a:lvl2pPr>
            <a:lvl3pPr marL="1306220" indent="0" algn="ctr">
              <a:buNone/>
            </a:lvl3pPr>
            <a:lvl4pPr marL="1959331" indent="0" algn="ctr">
              <a:buNone/>
            </a:lvl4pPr>
            <a:lvl5pPr marL="2612441" indent="0" algn="ctr">
              <a:buNone/>
            </a:lvl5pPr>
            <a:lvl6pPr marL="3265551" indent="0" algn="ctr">
              <a:buNone/>
            </a:lvl6pPr>
            <a:lvl7pPr marL="3918661" indent="0" algn="ctr">
              <a:buNone/>
            </a:lvl7pPr>
            <a:lvl8pPr marL="4571771" indent="0" algn="ctr">
              <a:buNone/>
            </a:lvl8pPr>
            <a:lvl9pPr marL="5224882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2/13/2026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4672" y="5980176"/>
            <a:ext cx="13094208" cy="1261872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04672" y="636423"/>
            <a:ext cx="13094208" cy="502554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2/13/2026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0607040" y="640085"/>
            <a:ext cx="3169920" cy="630935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53440" y="640083"/>
            <a:ext cx="9509760" cy="630936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2/13/2026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4672" y="5980176"/>
            <a:ext cx="13094208" cy="1261872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04672" y="636423"/>
            <a:ext cx="13094208" cy="502554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2/13/2026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487681" y="395021"/>
            <a:ext cx="13651288" cy="7436183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69755" y="520995"/>
            <a:ext cx="13290894" cy="5209595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350" y="5914339"/>
            <a:ext cx="13094208" cy="811987"/>
          </a:xfrm>
        </p:spPr>
        <p:txBody>
          <a:bodyPr lIns="130622" bIns="0" anchor="b"/>
          <a:lstStyle>
            <a:lvl1pPr algn="l">
              <a:buNone/>
              <a:defRPr sz="51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9350" y="6749381"/>
            <a:ext cx="13094208" cy="504749"/>
          </a:xfrm>
        </p:spPr>
        <p:txBody>
          <a:bodyPr lIns="169809" tIns="0" anchor="t"/>
          <a:lstStyle>
            <a:lvl1pPr marL="0" marR="52249" indent="0" algn="l">
              <a:spcBef>
                <a:spcPts val="0"/>
              </a:spcBef>
              <a:spcAft>
                <a:spcPts val="0"/>
              </a:spcAft>
              <a:buNone/>
              <a:defRPr sz="26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2/13/2026</a:t>
            </a:fld>
            <a:endParaRPr lang="en-US">
              <a:solidFill>
                <a:schemeClr val="tx2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963" y="636422"/>
            <a:ext cx="6291072" cy="5266944"/>
          </a:xfrm>
        </p:spPr>
        <p:txBody>
          <a:bodyPr/>
          <a:lstStyle>
            <a:lvl1pPr>
              <a:defRPr sz="3700"/>
            </a:lvl1pPr>
            <a:lvl2pPr>
              <a:defRPr sz="31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7608576" y="636422"/>
            <a:ext cx="6291072" cy="5266944"/>
          </a:xfrm>
        </p:spPr>
        <p:txBody>
          <a:bodyPr/>
          <a:lstStyle>
            <a:lvl1pPr>
              <a:defRPr sz="3700"/>
            </a:lvl1pPr>
            <a:lvl2pPr>
              <a:defRPr sz="31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2/13/2026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4672" y="5980176"/>
            <a:ext cx="13094208" cy="1261872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1558" y="695326"/>
            <a:ext cx="6291072" cy="950594"/>
          </a:xfrm>
        </p:spPr>
        <p:txBody>
          <a:bodyPr lIns="208995" anchor="ctr"/>
          <a:lstStyle>
            <a:lvl1pPr marL="0" indent="0" algn="l">
              <a:buNone/>
              <a:defRPr sz="3400" b="1">
                <a:solidFill>
                  <a:schemeClr val="tx1"/>
                </a:solidFill>
              </a:defRPr>
            </a:lvl1pPr>
            <a:lvl2pPr>
              <a:buNone/>
              <a:defRPr sz="2900" b="1"/>
            </a:lvl2pPr>
            <a:lvl3pPr>
              <a:buNone/>
              <a:defRPr sz="2600" b="1"/>
            </a:lvl3pPr>
            <a:lvl4pPr>
              <a:buNone/>
              <a:defRPr sz="2300" b="1"/>
            </a:lvl4pPr>
            <a:lvl5pPr>
              <a:buNone/>
              <a:defRPr sz="23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7443470" y="695326"/>
            <a:ext cx="6291072" cy="950594"/>
          </a:xfrm>
        </p:spPr>
        <p:txBody>
          <a:bodyPr lIns="195933" anchor="ctr"/>
          <a:lstStyle>
            <a:lvl1pPr marL="0" indent="0" algn="l">
              <a:buNone/>
              <a:defRPr sz="3400" b="1">
                <a:solidFill>
                  <a:schemeClr val="tx1"/>
                </a:solidFill>
              </a:defRPr>
            </a:lvl1pPr>
            <a:lvl2pPr>
              <a:buNone/>
              <a:defRPr sz="2900" b="1"/>
            </a:lvl2pPr>
            <a:lvl3pPr>
              <a:buNone/>
              <a:defRPr sz="2600" b="1"/>
            </a:lvl3pPr>
            <a:lvl4pPr>
              <a:buNone/>
              <a:defRPr sz="2300" b="1"/>
            </a:lvl4pPr>
            <a:lvl5pPr>
              <a:buNone/>
              <a:defRPr sz="23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971558" y="1737360"/>
            <a:ext cx="6291072" cy="4187952"/>
          </a:xfrm>
        </p:spPr>
        <p:txBody>
          <a:bodyPr anchor="t"/>
          <a:lstStyle>
            <a:lvl1pPr algn="l">
              <a:defRPr sz="3400"/>
            </a:lvl1pPr>
            <a:lvl2pPr algn="l">
              <a:defRPr sz="2900"/>
            </a:lvl2pPr>
            <a:lvl3pPr algn="l">
              <a:defRPr sz="2600"/>
            </a:lvl3pPr>
            <a:lvl4pPr algn="l">
              <a:defRPr sz="2300"/>
            </a:lvl4pPr>
            <a:lvl5pPr algn="l">
              <a:defRPr sz="23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7443470" y="1737360"/>
            <a:ext cx="6291072" cy="4187952"/>
          </a:xfrm>
        </p:spPr>
        <p:txBody>
          <a:bodyPr anchor="t"/>
          <a:lstStyle>
            <a:lvl1pPr algn="l">
              <a:defRPr sz="3400"/>
            </a:lvl1pPr>
            <a:lvl2pPr algn="l">
              <a:defRPr sz="2900"/>
            </a:lvl2pPr>
            <a:lvl3pPr algn="l">
              <a:defRPr sz="2600"/>
            </a:lvl3pPr>
            <a:lvl4pPr algn="l">
              <a:defRPr sz="2300"/>
            </a:lvl4pPr>
            <a:lvl5pPr algn="l">
              <a:defRPr sz="23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2/13/2026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2/13/2026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487681" y="395021"/>
            <a:ext cx="13651288" cy="7436183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2/13/2026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62054" y="640080"/>
            <a:ext cx="4754880" cy="1097280"/>
          </a:xfrm>
        </p:spPr>
        <p:txBody>
          <a:bodyPr anchor="b"/>
          <a:lstStyle>
            <a:lvl1pPr algn="l">
              <a:buNone/>
              <a:defRPr sz="31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8862155" y="1737363"/>
            <a:ext cx="4754880" cy="5047334"/>
          </a:xfrm>
        </p:spPr>
        <p:txBody>
          <a:bodyPr lIns="130622"/>
          <a:lstStyle>
            <a:lvl1pPr marL="26124" marR="26124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700">
                <a:solidFill>
                  <a:schemeClr val="tx1"/>
                </a:solidFill>
              </a:defRPr>
            </a:lvl2pPr>
            <a:lvl3pPr>
              <a:buNone/>
              <a:defRPr sz="1400">
                <a:solidFill>
                  <a:schemeClr val="tx1"/>
                </a:solidFill>
              </a:defRPr>
            </a:lvl3pPr>
            <a:lvl4pPr>
              <a:buNone/>
              <a:defRPr sz="1300">
                <a:solidFill>
                  <a:schemeClr val="tx1"/>
                </a:solidFill>
              </a:defRPr>
            </a:lvl4pPr>
            <a:lvl5pPr>
              <a:buNone/>
              <a:defRPr sz="13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218196" y="1116173"/>
            <a:ext cx="7401854" cy="5669282"/>
          </a:xfrm>
        </p:spPr>
        <p:txBody>
          <a:bodyPr/>
          <a:lstStyle>
            <a:lvl1pPr>
              <a:defRPr sz="4000">
                <a:solidFill>
                  <a:schemeClr val="tx1"/>
                </a:solidFill>
              </a:defRPr>
            </a:lvl1pPr>
            <a:lvl2pPr>
              <a:defRPr sz="3700">
                <a:solidFill>
                  <a:schemeClr val="tx1"/>
                </a:solidFill>
              </a:defRPr>
            </a:lvl2pPr>
            <a:lvl3pPr>
              <a:defRPr sz="3400">
                <a:solidFill>
                  <a:schemeClr val="tx1"/>
                </a:solidFill>
              </a:defRPr>
            </a:lvl3pPr>
            <a:lvl4pPr>
              <a:defRPr sz="2900">
                <a:solidFill>
                  <a:schemeClr val="tx1"/>
                </a:solidFill>
              </a:defRPr>
            </a:lvl4pPr>
            <a:lvl5pPr>
              <a:defRPr sz="29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2/13/2026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487681" y="395021"/>
            <a:ext cx="13651288" cy="7436183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10241281" y="520994"/>
            <a:ext cx="3719368" cy="521208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1520" y="6014467"/>
            <a:ext cx="13167360" cy="1261872"/>
          </a:xfrm>
        </p:spPr>
        <p:txBody>
          <a:bodyPr anchor="t"/>
          <a:lstStyle>
            <a:lvl1pPr algn="l">
              <a:buNone/>
              <a:defRPr sz="51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10340339" y="640080"/>
            <a:ext cx="3584448" cy="5053776"/>
          </a:xfrm>
        </p:spPr>
        <p:txBody>
          <a:bodyPr lIns="130622"/>
          <a:lstStyle>
            <a:lvl1pPr marL="65311" indent="0" algn="l">
              <a:spcBef>
                <a:spcPts val="0"/>
              </a:spcBef>
              <a:buNone/>
              <a:defRPr sz="2000">
                <a:solidFill>
                  <a:srgbClr val="FFFFFF"/>
                </a:solidFill>
              </a:defRPr>
            </a:lvl1pPr>
            <a:lvl2pPr>
              <a:defRPr sz="1700">
                <a:solidFill>
                  <a:srgbClr val="FFFFFF"/>
                </a:solidFill>
              </a:defRPr>
            </a:lvl2pPr>
            <a:lvl3pPr>
              <a:defRPr sz="1400">
                <a:solidFill>
                  <a:srgbClr val="FFFFFF"/>
                </a:solidFill>
              </a:defRPr>
            </a:lvl3pPr>
            <a:lvl4pPr>
              <a:defRPr sz="1300">
                <a:solidFill>
                  <a:srgbClr val="FFFFFF"/>
                </a:solidFill>
              </a:defRPr>
            </a:lvl4pPr>
            <a:lvl5pPr>
              <a:defRPr sz="13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2/13/2026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74368" y="522922"/>
            <a:ext cx="9480499" cy="521208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46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487681" y="395021"/>
            <a:ext cx="13651288" cy="7436183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69755" y="520994"/>
            <a:ext cx="13290894" cy="658368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04672" y="5982708"/>
            <a:ext cx="13094208" cy="1261872"/>
          </a:xfrm>
          <a:prstGeom prst="rect">
            <a:avLst/>
          </a:prstGeom>
        </p:spPr>
        <p:txBody>
          <a:bodyPr vert="horz" lIns="130622" tIns="65311" rIns="130622" bIns="65311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804672" y="636423"/>
            <a:ext cx="13094208" cy="5025542"/>
          </a:xfrm>
          <a:prstGeom prst="rect">
            <a:avLst/>
          </a:prstGeom>
        </p:spPr>
        <p:txBody>
          <a:bodyPr vert="horz" lIns="261244" tIns="130622" rIns="130622" bIns="65311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6042125" y="7334251"/>
            <a:ext cx="3657600" cy="438150"/>
          </a:xfrm>
          <a:prstGeom prst="rect">
            <a:avLst/>
          </a:prstGeom>
        </p:spPr>
        <p:txBody>
          <a:bodyPr vert="horz" lIns="130622" tIns="65311" rIns="130622" bIns="65311" anchor="b"/>
          <a:lstStyle>
            <a:lvl1pPr algn="r" eaLnBrk="1" latinLnBrk="0" hangingPunct="1">
              <a:defRPr kumimoji="0" sz="14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F8CFA630-13BB-46C4-BD44-B2C5F9B66074}" type="datetimeFigureOut">
              <a:rPr lang="en-US" smtClean="0"/>
              <a:pPr/>
              <a:t>2/13/2026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9699725" y="7334251"/>
            <a:ext cx="3657600" cy="438150"/>
          </a:xfrm>
          <a:prstGeom prst="rect">
            <a:avLst/>
          </a:prstGeom>
        </p:spPr>
        <p:txBody>
          <a:bodyPr vert="horz" lIns="130622" tIns="65311" rIns="130622" bIns="65311" anchor="b"/>
          <a:lstStyle>
            <a:lvl1pPr algn="l" eaLnBrk="1" latinLnBrk="0" hangingPunct="1">
              <a:defRPr kumimoji="0" sz="14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13357325" y="7334251"/>
            <a:ext cx="731520" cy="438150"/>
          </a:xfrm>
          <a:prstGeom prst="rect">
            <a:avLst/>
          </a:prstGeom>
        </p:spPr>
        <p:txBody>
          <a:bodyPr vert="horz" lIns="130622" tIns="65311" rIns="130622" bIns="65311" anchor="b"/>
          <a:lstStyle>
            <a:lvl1pPr algn="r" eaLnBrk="1" latinLnBrk="0" hangingPunct="1">
              <a:defRPr kumimoji="0" sz="14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algn="r" eaLnBrk="1" latinLnBrk="0" hangingPunct="1"/>
            <a:fld id="{BC5217A8-0E06-4059-AC45-433E2E67A85D}" type="slidenum">
              <a:rPr kumimoji="0" lang="en-US" smtClean="0"/>
              <a:pPr algn="r" eaLnBrk="1" latinLnBrk="0" hangingPunct="1"/>
              <a:t>‹#›</a:t>
            </a:fld>
            <a:endParaRPr kumimoji="0" lang="en-US" sz="1600" dirty="0">
              <a:solidFill>
                <a:schemeClr val="tx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51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78804" indent="-378804" algn="l" rtl="0" eaLnBrk="1" latinLnBrk="0" hangingPunct="1">
        <a:spcBef>
          <a:spcPts val="357"/>
        </a:spcBef>
        <a:buClr>
          <a:schemeClr val="accent1"/>
        </a:buClr>
        <a:buSzPct val="80000"/>
        <a:buFont typeface="Wingdings 2"/>
        <a:buChar char=""/>
        <a:defRPr kumimoji="0" sz="4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83732" indent="-287368" algn="l" rtl="0" eaLnBrk="1" latinLnBrk="0" hangingPunct="1">
        <a:spcBef>
          <a:spcPts val="357"/>
        </a:spcBef>
        <a:buClr>
          <a:schemeClr val="accent1"/>
        </a:buClr>
        <a:buSzPct val="100000"/>
        <a:buFont typeface="Verdana"/>
        <a:buChar char="◦"/>
        <a:defRPr kumimoji="0"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123350" indent="-261244" algn="l" rtl="0" eaLnBrk="1" latinLnBrk="0" hangingPunct="1">
        <a:spcBef>
          <a:spcPts val="357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1462967" indent="-261244" algn="l" rtl="0" eaLnBrk="1" latinLnBrk="0" hangingPunct="1">
        <a:spcBef>
          <a:spcPts val="329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indent="-261244" algn="l" rtl="0" eaLnBrk="1" latinLnBrk="0" hangingPunct="1">
        <a:spcBef>
          <a:spcPts val="357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2129139" indent="-261244" algn="l" rtl="0" eaLnBrk="1" latinLnBrk="0" hangingPunct="1">
        <a:spcBef>
          <a:spcPts val="3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2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429570" indent="-261244" algn="l" rtl="0" eaLnBrk="1" latinLnBrk="0" hangingPunct="1">
        <a:spcBef>
          <a:spcPts val="364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063" indent="-261244" algn="l" rtl="0" eaLnBrk="1" latinLnBrk="0" hangingPunct="1">
        <a:spcBef>
          <a:spcPts val="36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21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069618" indent="-261244" algn="l" rtl="0" eaLnBrk="1" latinLnBrk="0" hangingPunct="1">
        <a:spcBef>
          <a:spcPts val="364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44709" y="2582466"/>
            <a:ext cx="7627382" cy="187059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900"/>
              </a:lnSpc>
              <a:buNone/>
            </a:pPr>
            <a:r>
              <a:rPr lang="en-US" sz="3900" dirty="0">
                <a:solidFill>
                  <a:srgbClr val="1F1E1E"/>
                </a:solidFill>
                <a:latin typeface="Sora Semi Bold" pitchFamily="34" charset="0"/>
                <a:ea typeface="Sora Semi Bold" pitchFamily="34" charset="-122"/>
                <a:cs typeface="Sora Semi Bold" pitchFamily="34" charset="-120"/>
              </a:rPr>
              <a:t>Как добавить JavaScript на страницу: встроенный и внешний код</a:t>
            </a:r>
            <a:endParaRPr lang="en-US" sz="3900" dirty="0"/>
          </a:p>
        </p:txBody>
      </p:sp>
      <p:sp>
        <p:nvSpPr>
          <p:cNvPr id="4" name="Text 1"/>
          <p:cNvSpPr/>
          <p:nvPr/>
        </p:nvSpPr>
        <p:spPr>
          <a:xfrm>
            <a:off x="6244709" y="4737378"/>
            <a:ext cx="7627382" cy="9097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Изучите основные методы интеграции JavaScript в ваши веб-проекты. От простых встроенных решений до мощных внешних файлов, мы покажем, как оживить ваши страницы.</a:t>
            </a:r>
            <a:endParaRPr lang="en-US" sz="14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82372" y="1509713"/>
            <a:ext cx="8592026" cy="50982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000"/>
              </a:lnSpc>
              <a:buNone/>
            </a:pPr>
            <a:r>
              <a:rPr lang="en-US" sz="3200" dirty="0">
                <a:solidFill>
                  <a:srgbClr val="1F1E1E"/>
                </a:solidFill>
                <a:latin typeface="Sora Semi Bold" pitchFamily="34" charset="0"/>
                <a:ea typeface="Sora Semi Bold" pitchFamily="34" charset="-122"/>
                <a:cs typeface="Sora Semi Bold" pitchFamily="34" charset="-120"/>
              </a:rPr>
              <a:t>Зачем нужен JavaScript на веб-странице?</a:t>
            </a:r>
            <a:endParaRPr lang="en-US" sz="32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372" y="2272903"/>
            <a:ext cx="2091452" cy="2091452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3100507" y="2272903"/>
            <a:ext cx="1964769" cy="5098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600" dirty="0">
                <a:solidFill>
                  <a:srgbClr val="3B3535"/>
                </a:solidFill>
                <a:latin typeface="Sora Semi Bold" pitchFamily="34" charset="0"/>
                <a:ea typeface="Sora Semi Bold" pitchFamily="34" charset="-122"/>
                <a:cs typeface="Sora Semi Bold" pitchFamily="34" charset="-120"/>
              </a:rPr>
              <a:t>Делает страницу интерактивной</a:t>
            </a:r>
            <a:endParaRPr lang="en-US" sz="1600" dirty="0"/>
          </a:p>
        </p:txBody>
      </p:sp>
      <p:sp>
        <p:nvSpPr>
          <p:cNvPr id="5" name="Text 2"/>
          <p:cNvSpPr/>
          <p:nvPr/>
        </p:nvSpPr>
        <p:spPr>
          <a:xfrm>
            <a:off x="3100507" y="2858691"/>
            <a:ext cx="1964769" cy="33807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r>
              <a:rPr lang="en-US" sz="12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JavaScript позволяет создавать динамические элементы, такие как анимации, слайдеры, всплывающие окна и интерактивные формы, которые реагируют на действия пользователя. Он обрабатывает события (клики, наведение, ввод текста), обновляет контент без перезагрузки страницы и добавляет живости статическому макету.</a:t>
            </a:r>
            <a:endParaRPr lang="en-US" sz="120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3629" y="2272903"/>
            <a:ext cx="2091452" cy="2091452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7441763" y="2272903"/>
            <a:ext cx="1964769" cy="764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600" dirty="0">
                <a:solidFill>
                  <a:srgbClr val="3B3535"/>
                </a:solidFill>
                <a:latin typeface="Sora Semi Bold" pitchFamily="34" charset="0"/>
                <a:ea typeface="Sora Semi Bold" pitchFamily="34" charset="-122"/>
                <a:cs typeface="Sora Semi Bold" pitchFamily="34" charset="-120"/>
              </a:rPr>
              <a:t>Без JS сайт — просто статичный текст и картинки</a:t>
            </a:r>
            <a:endParaRPr lang="en-US" sz="1600" dirty="0"/>
          </a:p>
        </p:txBody>
      </p:sp>
      <p:sp>
        <p:nvSpPr>
          <p:cNvPr id="8" name="Text 4"/>
          <p:cNvSpPr/>
          <p:nvPr/>
        </p:nvSpPr>
        <p:spPr>
          <a:xfrm>
            <a:off x="7441763" y="3113603"/>
            <a:ext cx="1964769" cy="36061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r>
              <a:rPr lang="en-US" sz="12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Без JavaScript веб-страницы представляют собой лишь статические документы. Они отображают информацию, но не могут обеспечить интерактивность, обратную связь или сложные функции, которые пользователи ожидают от современных веб-сайтов. JS является двигателем для динамического поведения.</a:t>
            </a:r>
            <a:endParaRPr lang="en-US" sz="120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64886" y="2272903"/>
            <a:ext cx="2091452" cy="2091452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11783020" y="2272903"/>
            <a:ext cx="1964888" cy="764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600" dirty="0">
                <a:solidFill>
                  <a:srgbClr val="3B3535"/>
                </a:solidFill>
                <a:latin typeface="Sora Semi Bold" pitchFamily="34" charset="0"/>
                <a:ea typeface="Sora Semi Bold" pitchFamily="34" charset="-122"/>
                <a:cs typeface="Sora Semi Bold" pitchFamily="34" charset="-120"/>
              </a:rPr>
              <a:t>Пример: кнопка, которая реагирует на нажатие</a:t>
            </a:r>
            <a:endParaRPr lang="en-US" sz="1600" dirty="0"/>
          </a:p>
        </p:txBody>
      </p:sp>
      <p:sp>
        <p:nvSpPr>
          <p:cNvPr id="11" name="Text 6"/>
          <p:cNvSpPr/>
          <p:nvPr/>
        </p:nvSpPr>
        <p:spPr>
          <a:xfrm>
            <a:off x="11783020" y="3113603"/>
            <a:ext cx="1964888" cy="31553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r>
              <a:rPr lang="en-US" sz="12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Простейший пример — кнопка "Нажми меня", которая при клике выводит сообщение, изменяет цвет элемента или отправляет данные без перезагрузки страницы. Это фундаментальная функция, демонстрирующая силу JS в создании пользовательского опыта.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58309" y="958572"/>
            <a:ext cx="13113782" cy="12470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900"/>
              </a:lnSpc>
              <a:buNone/>
            </a:pPr>
            <a:r>
              <a:rPr lang="en-US" sz="3900" dirty="0">
                <a:solidFill>
                  <a:srgbClr val="1F1E1E"/>
                </a:solidFill>
                <a:latin typeface="Sora Semi Bold" pitchFamily="34" charset="0"/>
                <a:ea typeface="Sora Semi Bold" pitchFamily="34" charset="-122"/>
                <a:cs typeface="Sora Semi Bold" pitchFamily="34" charset="-120"/>
              </a:rPr>
              <a:t>Встроенный JavaScript: простой способ добавить код</a:t>
            </a:r>
            <a:endParaRPr lang="en-US" sz="3900" dirty="0"/>
          </a:p>
        </p:txBody>
      </p:sp>
      <p:sp>
        <p:nvSpPr>
          <p:cNvPr id="3" name="Text 1"/>
          <p:cNvSpPr/>
          <p:nvPr/>
        </p:nvSpPr>
        <p:spPr>
          <a:xfrm>
            <a:off x="758309" y="2679502"/>
            <a:ext cx="2993350" cy="3740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50" dirty="0">
                <a:solidFill>
                  <a:srgbClr val="1F1E1E"/>
                </a:solidFill>
                <a:latin typeface="Sora Semi Bold" pitchFamily="34" charset="0"/>
                <a:ea typeface="Sora Semi Bold" pitchFamily="34" charset="-122"/>
                <a:cs typeface="Sora Semi Bold" pitchFamily="34" charset="-120"/>
              </a:rPr>
              <a:t>Размещение кода</a:t>
            </a:r>
            <a:endParaRPr lang="en-US" sz="2350" dirty="0"/>
          </a:p>
        </p:txBody>
      </p:sp>
      <p:sp>
        <p:nvSpPr>
          <p:cNvPr id="4" name="Text 2"/>
          <p:cNvSpPr/>
          <p:nvPr/>
        </p:nvSpPr>
        <p:spPr>
          <a:xfrm>
            <a:off x="758309" y="3243143"/>
            <a:ext cx="7004447" cy="12206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Встроенный JavaScript размещается непосредственно в HTML-файле, обычно внутри тега </a:t>
            </a:r>
            <a:r>
              <a:rPr lang="en-US" sz="1450" dirty="0">
                <a:solidFill>
                  <a:srgbClr val="3B3535"/>
                </a:solidFill>
                <a:highlight>
                  <a:srgbClr val="F2F2F2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&lt;script&gt; &lt;/script&gt;</a:t>
            </a:r>
            <a:r>
              <a:rPr lang="en-US" sz="145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. Это самый быстрый способ добавить интерактивность на страницу. Его можно поместить в любом месте HTML-документа, но есть рекомендации по оптимальному размещению.</a:t>
            </a:r>
            <a:endParaRPr lang="en-US" sz="1450" dirty="0"/>
          </a:p>
        </p:txBody>
      </p:sp>
      <p:sp>
        <p:nvSpPr>
          <p:cNvPr id="5" name="Text 3"/>
          <p:cNvSpPr/>
          <p:nvPr/>
        </p:nvSpPr>
        <p:spPr>
          <a:xfrm>
            <a:off x="758309" y="4653320"/>
            <a:ext cx="5178743" cy="3740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50" dirty="0">
                <a:solidFill>
                  <a:srgbClr val="1F1E1E"/>
                </a:solidFill>
                <a:latin typeface="Sora Semi Bold" pitchFamily="34" charset="0"/>
                <a:ea typeface="Sora Semi Bold" pitchFamily="34" charset="-122"/>
                <a:cs typeface="Sora Semi Bold" pitchFamily="34" charset="-120"/>
              </a:rPr>
              <a:t>Идеально для небольших скриптов</a:t>
            </a:r>
            <a:endParaRPr lang="en-US" sz="2350" dirty="0"/>
          </a:p>
        </p:txBody>
      </p:sp>
      <p:sp>
        <p:nvSpPr>
          <p:cNvPr id="6" name="Text 4"/>
          <p:cNvSpPr/>
          <p:nvPr/>
        </p:nvSpPr>
        <p:spPr>
          <a:xfrm>
            <a:off x="758309" y="5216962"/>
            <a:ext cx="7004447" cy="12130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Этот метод идеально подходит для небольших скриптов, выполняющих специфические задачи, такие как валидация формы, вывод текущей даты или простые всплывающие уведомления. Например, сообщение "Добро пожаловать!" при загрузке страницы.</a:t>
            </a:r>
            <a:endParaRPr lang="en-US" sz="1450" dirty="0"/>
          </a:p>
        </p:txBody>
      </p:sp>
      <p:sp>
        <p:nvSpPr>
          <p:cNvPr id="7" name="Shape 5"/>
          <p:cNvSpPr/>
          <p:nvPr/>
        </p:nvSpPr>
        <p:spPr>
          <a:xfrm>
            <a:off x="8096369" y="2489954"/>
            <a:ext cx="5919668" cy="4781074"/>
          </a:xfrm>
          <a:prstGeom prst="roundRect">
            <a:avLst>
              <a:gd name="adj" fmla="val 2855"/>
            </a:avLst>
          </a:prstGeom>
          <a:solidFill>
            <a:srgbClr val="F9D2D6"/>
          </a:solidFill>
          <a:ln/>
        </p:spPr>
      </p:sp>
      <p:sp>
        <p:nvSpPr>
          <p:cNvPr id="8" name="Shape 6"/>
          <p:cNvSpPr/>
          <p:nvPr/>
        </p:nvSpPr>
        <p:spPr>
          <a:xfrm>
            <a:off x="8285917" y="2703195"/>
            <a:ext cx="5540573" cy="4354592"/>
          </a:xfrm>
          <a:prstGeom prst="roundRect">
            <a:avLst>
              <a:gd name="adj" fmla="val 1828"/>
            </a:avLst>
          </a:prstGeom>
          <a:solidFill>
            <a:srgbClr val="F7BBC1"/>
          </a:solidFill>
          <a:ln/>
        </p:spPr>
      </p:sp>
      <p:pic>
        <p:nvPicPr>
          <p:cNvPr id="9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5464" y="2957989"/>
            <a:ext cx="311706" cy="249436"/>
          </a:xfrm>
          <a:prstGeom prst="rect">
            <a:avLst/>
          </a:prstGeom>
        </p:spPr>
      </p:pic>
      <p:sp>
        <p:nvSpPr>
          <p:cNvPr id="10" name="Text 7"/>
          <p:cNvSpPr/>
          <p:nvPr/>
        </p:nvSpPr>
        <p:spPr>
          <a:xfrm>
            <a:off x="8976717" y="2940129"/>
            <a:ext cx="3747849" cy="31170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dirty="0">
                <a:solidFill>
                  <a:srgbClr val="000000"/>
                </a:solidFill>
                <a:latin typeface="Sora Semi Bold" pitchFamily="34" charset="0"/>
                <a:ea typeface="Sora Semi Bold" pitchFamily="34" charset="-122"/>
                <a:cs typeface="Sora Semi Bold" pitchFamily="34" charset="-120"/>
              </a:rPr>
              <a:t>Важный совет по размещению</a:t>
            </a:r>
            <a:endParaRPr lang="en-US" sz="1950" dirty="0"/>
          </a:p>
        </p:txBody>
      </p:sp>
      <p:sp>
        <p:nvSpPr>
          <p:cNvPr id="11" name="Text 8"/>
          <p:cNvSpPr/>
          <p:nvPr/>
        </p:nvSpPr>
        <p:spPr>
          <a:xfrm>
            <a:off x="8976717" y="3441382"/>
            <a:ext cx="4660225" cy="33510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000000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Если ваш скрипт взаимодействует с элементами DOM (Document Object Model), например, изменяет содержимое параграфа или добавляет класс к кнопке, его следует размещать непосредственно перед закрывающим тегом </a:t>
            </a:r>
            <a:r>
              <a:rPr lang="en-US" sz="1450" dirty="0">
                <a:solidFill>
                  <a:srgbClr val="000000"/>
                </a:solidFill>
                <a:highlight>
                  <a:srgbClr val="ECC5C9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&lt;/body&gt;</a:t>
            </a:r>
            <a:r>
              <a:rPr lang="en-US" sz="1450" dirty="0">
                <a:solidFill>
                  <a:srgbClr val="000000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. Это гарантирует, что все элементы страницы уже загружены и доступны для манипуляций JavaScript. Размещение скриптов в </a:t>
            </a:r>
            <a:r>
              <a:rPr lang="en-US" sz="1450" dirty="0">
                <a:solidFill>
                  <a:srgbClr val="000000"/>
                </a:solidFill>
                <a:highlight>
                  <a:srgbClr val="ECC5C9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&lt;head&gt;</a:t>
            </a:r>
            <a:r>
              <a:rPr lang="en-US" sz="1450" dirty="0">
                <a:solidFill>
                  <a:srgbClr val="000000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 может привести к ошибкам, если скрипт попытается обратиться к ещё не существующим элементам.</a:t>
            </a:r>
            <a:endParaRPr lang="en-US" sz="14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99586" y="1358622"/>
            <a:ext cx="8144827" cy="8217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200"/>
              </a:lnSpc>
              <a:buNone/>
            </a:pPr>
            <a:r>
              <a:rPr lang="en-US" sz="2550" dirty="0">
                <a:solidFill>
                  <a:srgbClr val="1F1E1E"/>
                </a:solidFill>
                <a:latin typeface="Sora Semi Bold" pitchFamily="34" charset="0"/>
                <a:ea typeface="Sora Semi Bold" pitchFamily="34" charset="-122"/>
                <a:cs typeface="Sora Semi Bold" pitchFamily="34" charset="-120"/>
              </a:rPr>
              <a:t>Пример встроенного скрипта: вывод текста на страницу и в консоль</a:t>
            </a:r>
            <a:endParaRPr lang="en-US" sz="2550" dirty="0"/>
          </a:p>
        </p:txBody>
      </p:sp>
      <p:sp>
        <p:nvSpPr>
          <p:cNvPr id="4" name="Text 1"/>
          <p:cNvSpPr/>
          <p:nvPr/>
        </p:nvSpPr>
        <p:spPr>
          <a:xfrm>
            <a:off x="499586" y="2303859"/>
            <a:ext cx="8144827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300"/>
              </a:lnSpc>
              <a:buNone/>
            </a:pPr>
            <a:r>
              <a:rPr lang="en-US" sz="95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Этот простой пример демонстрирует, как использовать встроенный JavaScript для одновременного обновления содержимого HTML-элемента и вывода сообщения в консоль разработчика.</a:t>
            </a:r>
            <a:endParaRPr lang="en-US" sz="950" dirty="0"/>
          </a:p>
        </p:txBody>
      </p:sp>
      <p:sp>
        <p:nvSpPr>
          <p:cNvPr id="5" name="Shape 2"/>
          <p:cNvSpPr/>
          <p:nvPr/>
        </p:nvSpPr>
        <p:spPr>
          <a:xfrm>
            <a:off x="499586" y="2727841"/>
            <a:ext cx="8144827" cy="3336131"/>
          </a:xfrm>
          <a:prstGeom prst="roundRect">
            <a:avLst>
              <a:gd name="adj" fmla="val 1573"/>
            </a:avLst>
          </a:prstGeom>
          <a:solidFill>
            <a:srgbClr val="F2F2F2"/>
          </a:solidFill>
          <a:ln/>
        </p:spPr>
      </p:sp>
      <p:sp>
        <p:nvSpPr>
          <p:cNvPr id="6" name="Shape 3"/>
          <p:cNvSpPr/>
          <p:nvPr/>
        </p:nvSpPr>
        <p:spPr>
          <a:xfrm>
            <a:off x="493395" y="2727841"/>
            <a:ext cx="8157210" cy="3336131"/>
          </a:xfrm>
          <a:prstGeom prst="roundRect">
            <a:avLst>
              <a:gd name="adj" fmla="val 562"/>
            </a:avLst>
          </a:prstGeom>
          <a:solidFill>
            <a:srgbClr val="F2F2F2"/>
          </a:solidFill>
          <a:ln/>
        </p:spPr>
      </p:sp>
      <p:sp>
        <p:nvSpPr>
          <p:cNvPr id="7" name="Text 4"/>
          <p:cNvSpPr/>
          <p:nvPr/>
        </p:nvSpPr>
        <p:spPr>
          <a:xfrm>
            <a:off x="618292" y="2821424"/>
            <a:ext cx="7907417" cy="31489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300"/>
              </a:lnSpc>
              <a:buNone/>
            </a:pPr>
            <a:r>
              <a:rPr lang="en-US" sz="950" dirty="0">
                <a:solidFill>
                  <a:srgbClr val="3B3535"/>
                </a:solidFill>
                <a:highlight>
                  <a:srgbClr val="F2F2F2"/>
                </a:highlight>
                <a:latin typeface="Consolas Light" pitchFamily="34" charset="0"/>
                <a:ea typeface="Consolas Light" pitchFamily="34" charset="-122"/>
                <a:cs typeface="Consolas Light" pitchFamily="34" charset="-120"/>
              </a:rPr>
              <a:t>&lt;!DOCTYPE html&gt;</a:t>
            </a:r>
            <a:endParaRPr lang="en-US" sz="950" dirty="0"/>
          </a:p>
          <a:p>
            <a:pPr marL="0" indent="0" algn="l">
              <a:lnSpc>
                <a:spcPts val="1300"/>
              </a:lnSpc>
              <a:buNone/>
            </a:pPr>
            <a:r>
              <a:rPr lang="en-US" sz="950" dirty="0">
                <a:solidFill>
                  <a:srgbClr val="3B3535"/>
                </a:solidFill>
                <a:highlight>
                  <a:srgbClr val="F2F2F2"/>
                </a:highlight>
                <a:latin typeface="Consolas Light" pitchFamily="34" charset="0"/>
                <a:ea typeface="Consolas Light" pitchFamily="34" charset="-122"/>
                <a:cs typeface="Consolas Light" pitchFamily="34" charset="-120"/>
              </a:rPr>
              <a:t>&lt;html lang="ru"&gt;</a:t>
            </a:r>
            <a:endParaRPr lang="en-US" sz="950" dirty="0"/>
          </a:p>
          <a:p>
            <a:pPr marL="0" indent="0" algn="l">
              <a:lnSpc>
                <a:spcPts val="1300"/>
              </a:lnSpc>
              <a:buNone/>
            </a:pPr>
            <a:r>
              <a:rPr lang="en-US" sz="950" dirty="0">
                <a:solidFill>
                  <a:srgbClr val="3B3535"/>
                </a:solidFill>
                <a:highlight>
                  <a:srgbClr val="F2F2F2"/>
                </a:highlight>
                <a:latin typeface="Consolas Light" pitchFamily="34" charset="0"/>
                <a:ea typeface="Consolas Light" pitchFamily="34" charset="-122"/>
                <a:cs typeface="Consolas Light" pitchFamily="34" charset="-120"/>
              </a:rPr>
              <a:t>&lt;head&gt;</a:t>
            </a:r>
            <a:endParaRPr lang="en-US" sz="950" dirty="0"/>
          </a:p>
          <a:p>
            <a:pPr marL="0" indent="0" algn="l">
              <a:lnSpc>
                <a:spcPts val="1300"/>
              </a:lnSpc>
              <a:buNone/>
            </a:pPr>
            <a:r>
              <a:rPr lang="en-US" sz="950" dirty="0">
                <a:solidFill>
                  <a:srgbClr val="3B3535"/>
                </a:solidFill>
                <a:highlight>
                  <a:srgbClr val="F2F2F2"/>
                </a:highlight>
                <a:latin typeface="Consolas Light" pitchFamily="34" charset="0"/>
                <a:ea typeface="Consolas Light" pitchFamily="34" charset="-122"/>
                <a:cs typeface="Consolas Light" pitchFamily="34" charset="-120"/>
              </a:rPr>
              <a:t>    &lt;meta charset="UTF-8"&gt;</a:t>
            </a:r>
            <a:endParaRPr lang="en-US" sz="950" dirty="0"/>
          </a:p>
          <a:p>
            <a:pPr marL="0" indent="0" algn="l">
              <a:lnSpc>
                <a:spcPts val="1300"/>
              </a:lnSpc>
              <a:buNone/>
            </a:pPr>
            <a:r>
              <a:rPr lang="en-US" sz="950" dirty="0">
                <a:solidFill>
                  <a:srgbClr val="3B3535"/>
                </a:solidFill>
                <a:highlight>
                  <a:srgbClr val="F2F2F2"/>
                </a:highlight>
                <a:latin typeface="Consolas Light" pitchFamily="34" charset="0"/>
                <a:ea typeface="Consolas Light" pitchFamily="34" charset="-122"/>
                <a:cs typeface="Consolas Light" pitchFamily="34" charset="-120"/>
              </a:rPr>
              <a:t>    &lt;meta name="viewport" content="width=device-width, initial-scale=1.0"&gt;</a:t>
            </a:r>
            <a:endParaRPr lang="en-US" sz="950" dirty="0"/>
          </a:p>
          <a:p>
            <a:pPr marL="0" indent="0" algn="l">
              <a:lnSpc>
                <a:spcPts val="1300"/>
              </a:lnSpc>
              <a:buNone/>
            </a:pPr>
            <a:r>
              <a:rPr lang="en-US" sz="950" dirty="0">
                <a:solidFill>
                  <a:srgbClr val="3B3535"/>
                </a:solidFill>
                <a:highlight>
                  <a:srgbClr val="F2F2F2"/>
                </a:highlight>
                <a:latin typeface="Consolas Light" pitchFamily="34" charset="0"/>
                <a:ea typeface="Consolas Light" pitchFamily="34" charset="-122"/>
                <a:cs typeface="Consolas Light" pitchFamily="34" charset="-120"/>
              </a:rPr>
              <a:t>    &lt;title&gt;Встроенный JavaScript&lt;/title&gt;</a:t>
            </a:r>
            <a:endParaRPr lang="en-US" sz="950" dirty="0"/>
          </a:p>
          <a:p>
            <a:pPr marL="0" indent="0" algn="l">
              <a:lnSpc>
                <a:spcPts val="1300"/>
              </a:lnSpc>
              <a:buNone/>
            </a:pPr>
            <a:r>
              <a:rPr lang="en-US" sz="950" dirty="0">
                <a:solidFill>
                  <a:srgbClr val="3B3535"/>
                </a:solidFill>
                <a:highlight>
                  <a:srgbClr val="F2F2F2"/>
                </a:highlight>
                <a:latin typeface="Consolas Light" pitchFamily="34" charset="0"/>
                <a:ea typeface="Consolas Light" pitchFamily="34" charset="-122"/>
                <a:cs typeface="Consolas Light" pitchFamily="34" charset="-120"/>
              </a:rPr>
              <a:t>&lt;/head&gt;</a:t>
            </a:r>
            <a:endParaRPr lang="en-US" sz="950" dirty="0"/>
          </a:p>
          <a:p>
            <a:pPr marL="0" indent="0" algn="l">
              <a:lnSpc>
                <a:spcPts val="1300"/>
              </a:lnSpc>
              <a:buNone/>
            </a:pPr>
            <a:r>
              <a:rPr lang="en-US" sz="950" dirty="0">
                <a:solidFill>
                  <a:srgbClr val="3B3535"/>
                </a:solidFill>
                <a:highlight>
                  <a:srgbClr val="F2F2F2"/>
                </a:highlight>
                <a:latin typeface="Consolas Light" pitchFamily="34" charset="0"/>
                <a:ea typeface="Consolas Light" pitchFamily="34" charset="-122"/>
                <a:cs typeface="Consolas Light" pitchFamily="34" charset="-120"/>
              </a:rPr>
              <a:t>&lt;body&gt;</a:t>
            </a:r>
            <a:endParaRPr lang="en-US" sz="950" dirty="0"/>
          </a:p>
          <a:p>
            <a:pPr marL="0" indent="0" algn="l">
              <a:lnSpc>
                <a:spcPts val="1300"/>
              </a:lnSpc>
              <a:buNone/>
            </a:pPr>
            <a:r>
              <a:rPr lang="en-US" sz="950" dirty="0">
                <a:solidFill>
                  <a:srgbClr val="3B3535"/>
                </a:solidFill>
                <a:highlight>
                  <a:srgbClr val="F2F2F2"/>
                </a:highlight>
                <a:latin typeface="Consolas Light" pitchFamily="34" charset="0"/>
                <a:ea typeface="Consolas Light" pitchFamily="34" charset="-122"/>
                <a:cs typeface="Consolas Light" pitchFamily="34" charset="-120"/>
              </a:rPr>
              <a:t>    &lt;h1 id="greeting"&gt;Привет, мир!&lt;/h1&gt;</a:t>
            </a:r>
            <a:endParaRPr lang="en-US" sz="950" dirty="0"/>
          </a:p>
          <a:p>
            <a:pPr marL="0" indent="0" algn="l">
              <a:lnSpc>
                <a:spcPts val="1300"/>
              </a:lnSpc>
              <a:buNone/>
            </a:pPr>
            <a:endParaRPr lang="en-US" sz="950" dirty="0"/>
          </a:p>
          <a:p>
            <a:pPr marL="0" indent="0" algn="l">
              <a:lnSpc>
                <a:spcPts val="1300"/>
              </a:lnSpc>
              <a:buNone/>
            </a:pPr>
            <a:r>
              <a:rPr lang="en-US" sz="950" dirty="0">
                <a:solidFill>
                  <a:srgbClr val="3B3535"/>
                </a:solidFill>
                <a:highlight>
                  <a:srgbClr val="F2F2F2"/>
                </a:highlight>
                <a:latin typeface="Consolas Light" pitchFamily="34" charset="0"/>
                <a:ea typeface="Consolas Light" pitchFamily="34" charset="-122"/>
                <a:cs typeface="Consolas Light" pitchFamily="34" charset="-120"/>
              </a:rPr>
              <a:t>    &lt;script&gt;</a:t>
            </a:r>
            <a:endParaRPr lang="en-US" sz="950" dirty="0"/>
          </a:p>
          <a:p>
            <a:pPr marL="0" indent="0" algn="l">
              <a:lnSpc>
                <a:spcPts val="1300"/>
              </a:lnSpc>
              <a:buNone/>
            </a:pPr>
            <a:r>
              <a:rPr lang="en-US" sz="950" dirty="0">
                <a:solidFill>
                  <a:srgbClr val="3B3535"/>
                </a:solidFill>
                <a:highlight>
                  <a:srgbClr val="F2F2F2"/>
                </a:highlight>
                <a:latin typeface="Consolas Light" pitchFamily="34" charset="0"/>
                <a:ea typeface="Consolas Light" pitchFamily="34" charset="-122"/>
                <a:cs typeface="Consolas Light" pitchFamily="34" charset="-120"/>
              </a:rPr>
              <a:t>        // Вывод текста на веб-страницу</a:t>
            </a:r>
            <a:endParaRPr lang="en-US" sz="950" dirty="0"/>
          </a:p>
          <a:p>
            <a:pPr marL="0" indent="0" algn="l">
              <a:lnSpc>
                <a:spcPts val="1300"/>
              </a:lnSpc>
              <a:buNone/>
            </a:pPr>
            <a:r>
              <a:rPr lang="en-US" sz="950" dirty="0">
                <a:solidFill>
                  <a:srgbClr val="3B3535"/>
                </a:solidFill>
                <a:highlight>
                  <a:srgbClr val="F2F2F2"/>
                </a:highlight>
                <a:latin typeface="Consolas Light" pitchFamily="34" charset="0"/>
                <a:ea typeface="Consolas Light" pitchFamily="34" charset="-122"/>
                <a:cs typeface="Consolas Light" pitchFamily="34" charset="-120"/>
              </a:rPr>
              <a:t>        document.getElementById('greeting').innerText = 'Добро пожаловать на мою страницу!';</a:t>
            </a:r>
            <a:endParaRPr lang="en-US" sz="950" dirty="0"/>
          </a:p>
          <a:p>
            <a:pPr marL="0" indent="0" algn="l">
              <a:lnSpc>
                <a:spcPts val="1300"/>
              </a:lnSpc>
              <a:buNone/>
            </a:pPr>
            <a:endParaRPr lang="en-US" sz="950" dirty="0"/>
          </a:p>
          <a:p>
            <a:pPr marL="0" indent="0" algn="l">
              <a:lnSpc>
                <a:spcPts val="1300"/>
              </a:lnSpc>
              <a:buNone/>
            </a:pPr>
            <a:r>
              <a:rPr lang="en-US" sz="950" dirty="0">
                <a:solidFill>
                  <a:srgbClr val="3B3535"/>
                </a:solidFill>
                <a:highlight>
                  <a:srgbClr val="F2F2F2"/>
                </a:highlight>
                <a:latin typeface="Consolas Light" pitchFamily="34" charset="0"/>
                <a:ea typeface="Consolas Light" pitchFamily="34" charset="-122"/>
                <a:cs typeface="Consolas Light" pitchFamily="34" charset="-120"/>
              </a:rPr>
              <a:t>        // Вывод текста в консоль браузера</a:t>
            </a:r>
            <a:endParaRPr lang="en-US" sz="950" dirty="0"/>
          </a:p>
          <a:p>
            <a:pPr marL="0" indent="0" algn="l">
              <a:lnSpc>
                <a:spcPts val="1300"/>
              </a:lnSpc>
              <a:buNone/>
            </a:pPr>
            <a:r>
              <a:rPr lang="en-US" sz="950" dirty="0">
                <a:solidFill>
                  <a:srgbClr val="3B3535"/>
                </a:solidFill>
                <a:highlight>
                  <a:srgbClr val="F2F2F2"/>
                </a:highlight>
                <a:latin typeface="Consolas Light" pitchFamily="34" charset="0"/>
                <a:ea typeface="Consolas Light" pitchFamily="34" charset="-122"/>
                <a:cs typeface="Consolas Light" pitchFamily="34" charset="-120"/>
              </a:rPr>
              <a:t>        console.log('Скрипт успешно загружен и выполнен.');</a:t>
            </a:r>
            <a:endParaRPr lang="en-US" sz="950" dirty="0"/>
          </a:p>
          <a:p>
            <a:pPr marL="0" indent="0" algn="l">
              <a:lnSpc>
                <a:spcPts val="1300"/>
              </a:lnSpc>
              <a:buNone/>
            </a:pPr>
            <a:r>
              <a:rPr lang="en-US" sz="950" dirty="0">
                <a:solidFill>
                  <a:srgbClr val="3B3535"/>
                </a:solidFill>
                <a:highlight>
                  <a:srgbClr val="F2F2F2"/>
                </a:highlight>
                <a:latin typeface="Consolas Light" pitchFamily="34" charset="0"/>
                <a:ea typeface="Consolas Light" pitchFamily="34" charset="-122"/>
                <a:cs typeface="Consolas Light" pitchFamily="34" charset="-120"/>
              </a:rPr>
              <a:t>    &lt;/script&gt;</a:t>
            </a:r>
            <a:endParaRPr lang="en-US" sz="950" dirty="0"/>
          </a:p>
          <a:p>
            <a:pPr marL="0" indent="0" algn="l">
              <a:lnSpc>
                <a:spcPts val="1300"/>
              </a:lnSpc>
              <a:buNone/>
            </a:pPr>
            <a:r>
              <a:rPr lang="en-US" sz="950" dirty="0">
                <a:solidFill>
                  <a:srgbClr val="3B3535"/>
                </a:solidFill>
                <a:highlight>
                  <a:srgbClr val="F2F2F2"/>
                </a:highlight>
                <a:latin typeface="Consolas Light" pitchFamily="34" charset="0"/>
                <a:ea typeface="Consolas Light" pitchFamily="34" charset="-122"/>
                <a:cs typeface="Consolas Light" pitchFamily="34" charset="-120"/>
              </a:rPr>
              <a:t>&lt;/body&gt;</a:t>
            </a:r>
            <a:endParaRPr lang="en-US" sz="950" dirty="0"/>
          </a:p>
          <a:p>
            <a:pPr marL="0" indent="0" algn="l">
              <a:lnSpc>
                <a:spcPts val="1300"/>
              </a:lnSpc>
              <a:buNone/>
            </a:pPr>
            <a:r>
              <a:rPr lang="en-US" sz="950" dirty="0">
                <a:solidFill>
                  <a:srgbClr val="3B3535"/>
                </a:solidFill>
                <a:highlight>
                  <a:srgbClr val="F2F2F2"/>
                </a:highlight>
                <a:latin typeface="Consolas Light" pitchFamily="34" charset="0"/>
                <a:ea typeface="Consolas Light" pitchFamily="34" charset="-122"/>
                <a:cs typeface="Consolas Light" pitchFamily="34" charset="-120"/>
              </a:rPr>
              <a:t>&lt;/html&gt;</a:t>
            </a:r>
            <a:endParaRPr lang="en-US" sz="950" dirty="0"/>
          </a:p>
        </p:txBody>
      </p:sp>
      <p:sp>
        <p:nvSpPr>
          <p:cNvPr id="8" name="Text 5"/>
          <p:cNvSpPr/>
          <p:nvPr/>
        </p:nvSpPr>
        <p:spPr>
          <a:xfrm>
            <a:off x="499586" y="6156484"/>
            <a:ext cx="8144827" cy="7144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1300"/>
              </a:lnSpc>
              <a:buSzPct val="100000"/>
              <a:buChar char="•"/>
            </a:pPr>
            <a:r>
              <a:rPr lang="en-US" sz="950" b="1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Вывод на страницу:</a:t>
            </a:r>
            <a:r>
              <a:rPr lang="en-US" sz="95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 Строка </a:t>
            </a:r>
            <a:r>
              <a:rPr lang="en-US" sz="950" dirty="0">
                <a:solidFill>
                  <a:srgbClr val="3B3535"/>
                </a:solidFill>
                <a:highlight>
                  <a:srgbClr val="F2F2F2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document.getElementById('greeting').innerText = 'Добро пожаловать на мою страницу!';</a:t>
            </a:r>
            <a:r>
              <a:rPr lang="en-US" sz="95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 находит элемент с </a:t>
            </a:r>
            <a:r>
              <a:rPr lang="en-US" sz="950" dirty="0">
                <a:solidFill>
                  <a:srgbClr val="3B3535"/>
                </a:solidFill>
                <a:highlight>
                  <a:srgbClr val="F2F2F2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id="greeting"</a:t>
            </a:r>
            <a:r>
              <a:rPr lang="en-US" sz="95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 и заменяет его внутренний текст.</a:t>
            </a:r>
            <a:endParaRPr lang="en-US" sz="950" dirty="0"/>
          </a:p>
          <a:p>
            <a:pPr marL="342900" indent="-342900" algn="l">
              <a:lnSpc>
                <a:spcPts val="1300"/>
              </a:lnSpc>
              <a:buSzPct val="100000"/>
              <a:buChar char="•"/>
            </a:pPr>
            <a:r>
              <a:rPr lang="en-US" sz="950" b="1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Вывод в консоль:</a:t>
            </a:r>
            <a:r>
              <a:rPr lang="en-US" sz="95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 Строка </a:t>
            </a:r>
            <a:r>
              <a:rPr lang="en-US" sz="950" dirty="0">
                <a:solidFill>
                  <a:srgbClr val="3B3535"/>
                </a:solidFill>
                <a:highlight>
                  <a:srgbClr val="F2F2F2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console.log('Скрипт успешно загружен и выполнен.');</a:t>
            </a:r>
            <a:r>
              <a:rPr lang="en-US" sz="95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 отправляет сообщение в консоль разработчика, что полезно для отладки.</a:t>
            </a:r>
            <a:endParaRPr lang="en-US" sz="95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</TotalTime>
  <Words>543</Words>
  <Application>Microsoft Office PowerPoint</Application>
  <PresentationFormat>Произвольный</PresentationFormat>
  <Paragraphs>43</Paragraphs>
  <Slides>4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3" baseType="lpstr">
      <vt:lpstr>Arial</vt:lpstr>
      <vt:lpstr>Sora Semi Bold</vt:lpstr>
      <vt:lpstr>Verdana</vt:lpstr>
      <vt:lpstr>Sora Light</vt:lpstr>
      <vt:lpstr>Consolas</vt:lpstr>
      <vt:lpstr>Consolas Light</vt:lpstr>
      <vt:lpstr>Calibri</vt:lpstr>
      <vt:lpstr>Wingdings 2</vt:lpstr>
      <vt:lpstr>Аспект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Dinara Sandibek</dc:creator>
  <cp:lastModifiedBy>Dinara Sandibek</cp:lastModifiedBy>
  <cp:revision>2</cp:revision>
  <dcterms:created xsi:type="dcterms:W3CDTF">2026-02-13T05:49:42Z</dcterms:created>
  <dcterms:modified xsi:type="dcterms:W3CDTF">2026-02-13T05:52:35Z</dcterms:modified>
</cp:coreProperties>
</file>